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86d306f4db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86d306f4db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86d306f4db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86d306f4db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86d306f4d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86d306f4d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86d306f4db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86d306f4db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86d871a8c0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86d871a8c0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86d871a8c0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86d871a8c0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86d871a8c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86d871a8c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106505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000">
                <a:latin typeface="Times New Roman"/>
                <a:ea typeface="Times New Roman"/>
                <a:cs typeface="Times New Roman"/>
                <a:sym typeface="Times New Roman"/>
              </a:rPr>
              <a:t>Analyzing temporal patterns of crimes from different time perspectives (yearly, monthly, weekly) can reveal essential insights into trends, seasonalities, and anomalies, which may inform strategic policing and community efforts. Let’s delve into how you might structure a presentation analyzing crime data over these time frames:</a:t>
            </a:r>
            <a:endParaRPr sz="20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4"/>
          <p:cNvPicPr preferRelativeResize="0"/>
          <p:nvPr/>
        </p:nvPicPr>
        <p:blipFill rotWithShape="1">
          <a:blip r:embed="rId3">
            <a:alphaModFix/>
          </a:blip>
          <a:srcRect b="29086" l="1782" r="30959" t="9744"/>
          <a:stretch/>
        </p:blipFill>
        <p:spPr>
          <a:xfrm>
            <a:off x="1406250" y="142000"/>
            <a:ext cx="6331500" cy="2928600"/>
          </a:xfrm>
          <a:prstGeom prst="rect">
            <a:avLst/>
          </a:prstGeom>
          <a:noFill/>
          <a:ln cap="flat" cmpd="sng" w="9525">
            <a:solidFill>
              <a:schemeClr val="dk2"/>
            </a:solidFill>
            <a:prstDash val="solid"/>
            <a:round/>
            <a:headEnd len="sm" w="sm" type="none"/>
            <a:tailEnd len="sm" w="sm" type="none"/>
          </a:ln>
        </p:spPr>
      </p:pic>
      <p:sp>
        <p:nvSpPr>
          <p:cNvPr id="60" name="Google Shape;60;p14"/>
          <p:cNvSpPr txBox="1"/>
          <p:nvPr/>
        </p:nvSpPr>
        <p:spPr>
          <a:xfrm>
            <a:off x="2254375" y="3864625"/>
            <a:ext cx="662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61" name="Google Shape;61;p14"/>
          <p:cNvSpPr txBox="1"/>
          <p:nvPr/>
        </p:nvSpPr>
        <p:spPr>
          <a:xfrm>
            <a:off x="1322725" y="3945150"/>
            <a:ext cx="662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62" name="Google Shape;62;p14"/>
          <p:cNvSpPr txBox="1"/>
          <p:nvPr/>
        </p:nvSpPr>
        <p:spPr>
          <a:xfrm>
            <a:off x="0" y="3148650"/>
            <a:ext cx="9144000" cy="1743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b="1" lang="en" sz="1500">
                <a:solidFill>
                  <a:srgbClr val="0E101A"/>
                </a:solidFill>
                <a:latin typeface="Times New Roman"/>
                <a:ea typeface="Times New Roman"/>
                <a:cs typeface="Times New Roman"/>
                <a:sym typeface="Times New Roman"/>
              </a:rPr>
              <a:t>Evaluating the Crime Data: A Focus on the Decade from 2010 to 2020</a:t>
            </a:r>
            <a:endParaRPr b="1" sz="15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b="1" sz="1500">
              <a:solidFill>
                <a:srgbClr val="0E101A"/>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rgbClr val="0E101A"/>
              </a:buClr>
              <a:buSzPts val="1500"/>
              <a:buFont typeface="Times New Roman"/>
              <a:buChar char="●"/>
            </a:pPr>
            <a:r>
              <a:rPr b="1" lang="en" sz="1500">
                <a:solidFill>
                  <a:srgbClr val="0E101A"/>
                </a:solidFill>
                <a:latin typeface="Times New Roman"/>
                <a:ea typeface="Times New Roman"/>
                <a:cs typeface="Times New Roman"/>
                <a:sym typeface="Times New Roman"/>
              </a:rPr>
              <a:t>Given our dataset, which spans from 1963 to 2010, we’ll specifically zoom into the decade from 2010 to 2020 to scrutinize the prevalent crime trends. Let's delve into the nuances of the graph and discuss notable instances and patterns observed in the crime data during this period.</a:t>
            </a:r>
            <a:endParaRPr b="1" sz="1500">
              <a:solidFill>
                <a:srgbClr val="0E101A"/>
              </a:solidFill>
              <a:latin typeface="Times New Roman"/>
              <a:ea typeface="Times New Roman"/>
              <a:cs typeface="Times New Roman"/>
              <a:sym typeface="Times New Roman"/>
            </a:endParaRPr>
          </a:p>
          <a:p>
            <a:pPr indent="-323850" lvl="0" marL="457200" rtl="0" algn="l">
              <a:spcBef>
                <a:spcPts val="0"/>
              </a:spcBef>
              <a:spcAft>
                <a:spcPts val="0"/>
              </a:spcAft>
              <a:buClr>
                <a:schemeClr val="dk1"/>
              </a:buClr>
              <a:buSzPts val="1500"/>
              <a:buFont typeface="Times New Roman"/>
              <a:buChar char="●"/>
            </a:pPr>
            <a:r>
              <a:rPr b="1" lang="en" sz="1500">
                <a:solidFill>
                  <a:schemeClr val="dk1"/>
                </a:solidFill>
                <a:latin typeface="Times New Roman"/>
                <a:ea typeface="Times New Roman"/>
                <a:cs typeface="Times New Roman"/>
                <a:sym typeface="Times New Roman"/>
              </a:rPr>
              <a:t>Highest Crime Rate : Between 2016 - 2018 </a:t>
            </a:r>
            <a:endParaRPr/>
          </a:p>
        </p:txBody>
      </p:sp>
      <p:sp>
        <p:nvSpPr>
          <p:cNvPr id="63" name="Google Shape;63;p14"/>
          <p:cNvSpPr txBox="1"/>
          <p:nvPr/>
        </p:nvSpPr>
        <p:spPr>
          <a:xfrm>
            <a:off x="1702250" y="57525"/>
            <a:ext cx="662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64" name="Google Shape;64;p14"/>
          <p:cNvSpPr txBox="1"/>
          <p:nvPr/>
        </p:nvSpPr>
        <p:spPr>
          <a:xfrm>
            <a:off x="0" y="5219900"/>
            <a:ext cx="9144000" cy="846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t/>
            </a:r>
            <a:endParaRPr b="1" sz="15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8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pic>
        <p:nvPicPr>
          <p:cNvPr id="69" name="Google Shape;69;p15"/>
          <p:cNvPicPr preferRelativeResize="0"/>
          <p:nvPr/>
        </p:nvPicPr>
        <p:blipFill rotWithShape="1">
          <a:blip r:embed="rId3">
            <a:alphaModFix/>
          </a:blip>
          <a:srcRect b="24382" l="2519" r="28638" t="10631"/>
          <a:stretch/>
        </p:blipFill>
        <p:spPr>
          <a:xfrm>
            <a:off x="0" y="458575"/>
            <a:ext cx="4383375" cy="2833350"/>
          </a:xfrm>
          <a:prstGeom prst="rect">
            <a:avLst/>
          </a:prstGeom>
          <a:noFill/>
          <a:ln cap="flat" cmpd="sng" w="9525">
            <a:solidFill>
              <a:schemeClr val="dk2"/>
            </a:solidFill>
            <a:prstDash val="solid"/>
            <a:round/>
            <a:headEnd len="sm" w="sm" type="none"/>
            <a:tailEnd len="sm" w="sm" type="none"/>
          </a:ln>
        </p:spPr>
      </p:pic>
      <p:pic>
        <p:nvPicPr>
          <p:cNvPr id="70" name="Google Shape;70;p15"/>
          <p:cNvPicPr preferRelativeResize="0"/>
          <p:nvPr/>
        </p:nvPicPr>
        <p:blipFill rotWithShape="1">
          <a:blip r:embed="rId4">
            <a:alphaModFix/>
          </a:blip>
          <a:srcRect b="21492" l="4394" r="26285" t="13280"/>
          <a:stretch/>
        </p:blipFill>
        <p:spPr>
          <a:xfrm>
            <a:off x="4629050" y="458576"/>
            <a:ext cx="4514949" cy="2833350"/>
          </a:xfrm>
          <a:prstGeom prst="rect">
            <a:avLst/>
          </a:prstGeom>
          <a:noFill/>
          <a:ln cap="flat" cmpd="sng" w="9525">
            <a:solidFill>
              <a:schemeClr val="dk2"/>
            </a:solidFill>
            <a:prstDash val="solid"/>
            <a:round/>
            <a:headEnd len="sm" w="sm" type="none"/>
            <a:tailEnd len="sm" w="sm" type="none"/>
          </a:ln>
        </p:spPr>
      </p:pic>
      <p:sp>
        <p:nvSpPr>
          <p:cNvPr id="71" name="Google Shape;71;p15"/>
          <p:cNvSpPr txBox="1"/>
          <p:nvPr/>
        </p:nvSpPr>
        <p:spPr>
          <a:xfrm>
            <a:off x="2311875" y="3979650"/>
            <a:ext cx="106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72" name="Google Shape;72;p15"/>
          <p:cNvSpPr txBox="1"/>
          <p:nvPr/>
        </p:nvSpPr>
        <p:spPr>
          <a:xfrm>
            <a:off x="0" y="4151375"/>
            <a:ext cx="9144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500">
                <a:latin typeface="Times New Roman"/>
                <a:ea typeface="Times New Roman"/>
                <a:cs typeface="Times New Roman"/>
                <a:sym typeface="Times New Roman"/>
              </a:rPr>
              <a:t>Enhancing Visual Representation: A Refined Approach to Plotting- please find the next slide </a:t>
            </a:r>
            <a:endParaRPr b="1" sz="1500">
              <a:latin typeface="Times New Roman"/>
              <a:ea typeface="Times New Roman"/>
              <a:cs typeface="Times New Roman"/>
              <a:sym typeface="Times New Roman"/>
            </a:endParaRPr>
          </a:p>
        </p:txBody>
      </p:sp>
      <p:sp>
        <p:nvSpPr>
          <p:cNvPr id="73" name="Google Shape;73;p15"/>
          <p:cNvSpPr txBox="1"/>
          <p:nvPr/>
        </p:nvSpPr>
        <p:spPr>
          <a:xfrm>
            <a:off x="1942975" y="3435688"/>
            <a:ext cx="690000" cy="4155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Times New Roman"/>
                <a:ea typeface="Times New Roman"/>
                <a:cs typeface="Times New Roman"/>
                <a:sym typeface="Times New Roman"/>
              </a:rPr>
              <a:t>Bad</a:t>
            </a:r>
            <a:endParaRPr sz="1500">
              <a:latin typeface="Times New Roman"/>
              <a:ea typeface="Times New Roman"/>
              <a:cs typeface="Times New Roman"/>
              <a:sym typeface="Times New Roman"/>
            </a:endParaRPr>
          </a:p>
        </p:txBody>
      </p:sp>
      <p:sp>
        <p:nvSpPr>
          <p:cNvPr id="74" name="Google Shape;74;p15"/>
          <p:cNvSpPr txBox="1"/>
          <p:nvPr/>
        </p:nvSpPr>
        <p:spPr>
          <a:xfrm>
            <a:off x="6541525" y="3435700"/>
            <a:ext cx="690000" cy="4155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lang="en" sz="1500">
                <a:latin typeface="Times New Roman"/>
                <a:ea typeface="Times New Roman"/>
                <a:cs typeface="Times New Roman"/>
                <a:sym typeface="Times New Roman"/>
              </a:rPr>
              <a:t>Bad</a:t>
            </a:r>
            <a:endParaRPr sz="15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pic>
        <p:nvPicPr>
          <p:cNvPr id="79" name="Google Shape;79;p16"/>
          <p:cNvPicPr preferRelativeResize="0"/>
          <p:nvPr/>
        </p:nvPicPr>
        <p:blipFill rotWithShape="1">
          <a:blip r:embed="rId3">
            <a:alphaModFix/>
          </a:blip>
          <a:srcRect b="3752" l="0" r="0" t="32001"/>
          <a:stretch/>
        </p:blipFill>
        <p:spPr>
          <a:xfrm>
            <a:off x="0" y="0"/>
            <a:ext cx="9144000" cy="3929400"/>
          </a:xfrm>
          <a:prstGeom prst="rect">
            <a:avLst/>
          </a:prstGeom>
          <a:noFill/>
          <a:ln cap="flat" cmpd="sng" w="9525">
            <a:solidFill>
              <a:schemeClr val="dk2"/>
            </a:solidFill>
            <a:prstDash val="solid"/>
            <a:round/>
            <a:headEnd len="sm" w="sm" type="none"/>
            <a:tailEnd len="sm" w="sm" type="none"/>
          </a:ln>
        </p:spPr>
      </p:pic>
      <p:sp>
        <p:nvSpPr>
          <p:cNvPr id="80" name="Google Shape;80;p16"/>
          <p:cNvSpPr txBox="1"/>
          <p:nvPr/>
        </p:nvSpPr>
        <p:spPr>
          <a:xfrm>
            <a:off x="0" y="3929400"/>
            <a:ext cx="9144000" cy="1212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500">
                <a:solidFill>
                  <a:srgbClr val="0E101A"/>
                </a:solidFill>
                <a:latin typeface="Times New Roman"/>
                <a:ea typeface="Times New Roman"/>
                <a:cs typeface="Times New Roman"/>
                <a:sym typeface="Times New Roman"/>
              </a:rPr>
              <a:t>Insightful Crime Peaks and Valleys</a:t>
            </a:r>
            <a:endParaRPr b="1" sz="15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b="1" sz="1500">
              <a:solidFill>
                <a:srgbClr val="0E101A"/>
              </a:solidFill>
              <a:latin typeface="Times New Roman"/>
              <a:ea typeface="Times New Roman"/>
              <a:cs typeface="Times New Roman"/>
              <a:sym typeface="Times New Roman"/>
            </a:endParaRPr>
          </a:p>
          <a:p>
            <a:pPr indent="-323850" lvl="0" marL="457200" rtl="0" algn="l">
              <a:lnSpc>
                <a:spcPct val="115000"/>
              </a:lnSpc>
              <a:spcBef>
                <a:spcPts val="0"/>
              </a:spcBef>
              <a:spcAft>
                <a:spcPts val="0"/>
              </a:spcAft>
              <a:buClr>
                <a:srgbClr val="0E101A"/>
              </a:buClr>
              <a:buSzPts val="1500"/>
              <a:buFont typeface="Times New Roman"/>
              <a:buChar char="●"/>
            </a:pPr>
            <a:r>
              <a:rPr b="1" lang="en" sz="1500">
                <a:solidFill>
                  <a:srgbClr val="0E101A"/>
                </a:solidFill>
                <a:latin typeface="Times New Roman"/>
                <a:ea typeface="Times New Roman"/>
                <a:cs typeface="Times New Roman"/>
                <a:sym typeface="Times New Roman"/>
              </a:rPr>
              <a:t>A notable surge in crime occurs from May to October, while February reflects the minimum, revealing a distinct seasonal pattern in the data.</a:t>
            </a:r>
            <a:endParaRPr sz="1500">
              <a:latin typeface="Times New Roman"/>
              <a:ea typeface="Times New Roman"/>
              <a:cs typeface="Times New Roman"/>
              <a:sym typeface="Times New Roman"/>
            </a:endParaRPr>
          </a:p>
        </p:txBody>
      </p:sp>
      <p:sp>
        <p:nvSpPr>
          <p:cNvPr id="81" name="Google Shape;81;p16"/>
          <p:cNvSpPr txBox="1"/>
          <p:nvPr/>
        </p:nvSpPr>
        <p:spPr>
          <a:xfrm>
            <a:off x="1717400" y="608100"/>
            <a:ext cx="690000" cy="4155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Times New Roman"/>
                <a:ea typeface="Times New Roman"/>
                <a:cs typeface="Times New Roman"/>
                <a:sym typeface="Times New Roman"/>
              </a:rPr>
              <a:t>Better</a:t>
            </a:r>
            <a:endParaRPr sz="1500">
              <a:latin typeface="Times New Roman"/>
              <a:ea typeface="Times New Roman"/>
              <a:cs typeface="Times New Roman"/>
              <a:sym typeface="Times New Roman"/>
            </a:endParaRPr>
          </a:p>
        </p:txBody>
      </p:sp>
      <p:sp>
        <p:nvSpPr>
          <p:cNvPr id="82" name="Google Shape;82;p16"/>
          <p:cNvSpPr txBox="1"/>
          <p:nvPr/>
        </p:nvSpPr>
        <p:spPr>
          <a:xfrm>
            <a:off x="1717400" y="2823125"/>
            <a:ext cx="690000" cy="4155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Times New Roman"/>
                <a:ea typeface="Times New Roman"/>
                <a:cs typeface="Times New Roman"/>
                <a:sym typeface="Times New Roman"/>
              </a:rPr>
              <a:t>Better</a:t>
            </a:r>
            <a:endParaRPr sz="15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pic>
        <p:nvPicPr>
          <p:cNvPr id="87" name="Google Shape;87;p17"/>
          <p:cNvPicPr preferRelativeResize="0"/>
          <p:nvPr/>
        </p:nvPicPr>
        <p:blipFill rotWithShape="1">
          <a:blip r:embed="rId3">
            <a:alphaModFix/>
          </a:blip>
          <a:srcRect b="7110" l="0" r="12648" t="6593"/>
          <a:stretch/>
        </p:blipFill>
        <p:spPr>
          <a:xfrm>
            <a:off x="0" y="0"/>
            <a:ext cx="5972449" cy="5143501"/>
          </a:xfrm>
          <a:prstGeom prst="rect">
            <a:avLst/>
          </a:prstGeom>
          <a:noFill/>
          <a:ln cap="flat" cmpd="sng" w="9525">
            <a:solidFill>
              <a:schemeClr val="dk2"/>
            </a:solidFill>
            <a:prstDash val="solid"/>
            <a:round/>
            <a:headEnd len="sm" w="sm" type="none"/>
            <a:tailEnd len="sm" w="sm" type="none"/>
          </a:ln>
        </p:spPr>
      </p:pic>
      <p:sp>
        <p:nvSpPr>
          <p:cNvPr id="88" name="Google Shape;88;p17"/>
          <p:cNvSpPr txBox="1"/>
          <p:nvPr/>
        </p:nvSpPr>
        <p:spPr>
          <a:xfrm>
            <a:off x="5972450" y="-19650"/>
            <a:ext cx="3171600" cy="5182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500">
                <a:solidFill>
                  <a:srgbClr val="0E101A"/>
                </a:solidFill>
                <a:latin typeface="Times New Roman"/>
                <a:ea typeface="Times New Roman"/>
                <a:cs typeface="Times New Roman"/>
                <a:sym typeface="Times New Roman"/>
              </a:rPr>
              <a:t>Highlighting Crime Type Trends: Larceny Takes the Lead</a:t>
            </a:r>
            <a:endParaRPr b="1" sz="15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500">
                <a:solidFill>
                  <a:srgbClr val="0E101A"/>
                </a:solidFill>
                <a:latin typeface="Times New Roman"/>
                <a:ea typeface="Times New Roman"/>
                <a:cs typeface="Times New Roman"/>
                <a:sym typeface="Times New Roman"/>
              </a:rPr>
              <a:t>A distinct trend emerges from the crime type distribution graph: Larceny surfaces as the predominant incident, commanding attention in our strategic counteractive approaches.</a:t>
            </a:r>
            <a:endParaRPr sz="15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500">
                <a:solidFill>
                  <a:srgbClr val="0E101A"/>
                </a:solidFill>
                <a:latin typeface="Times New Roman"/>
                <a:ea typeface="Times New Roman"/>
                <a:cs typeface="Times New Roman"/>
                <a:sym typeface="Times New Roman"/>
              </a:rPr>
              <a:t>This shortened version maintains the primary insight and a hint toward its strategic implications in a compact format.</a:t>
            </a:r>
            <a:endParaRPr sz="15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sz="12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id="93" name="Google Shape;93;p18"/>
          <p:cNvPicPr preferRelativeResize="0"/>
          <p:nvPr/>
        </p:nvPicPr>
        <p:blipFill rotWithShape="1">
          <a:blip r:embed="rId3">
            <a:alphaModFix/>
          </a:blip>
          <a:srcRect b="27345" l="774" r="30642" t="8175"/>
          <a:stretch/>
        </p:blipFill>
        <p:spPr>
          <a:xfrm>
            <a:off x="0" y="0"/>
            <a:ext cx="5404600" cy="5143501"/>
          </a:xfrm>
          <a:prstGeom prst="rect">
            <a:avLst/>
          </a:prstGeom>
          <a:noFill/>
          <a:ln cap="flat" cmpd="sng" w="9525">
            <a:solidFill>
              <a:schemeClr val="dk2"/>
            </a:solidFill>
            <a:prstDash val="solid"/>
            <a:round/>
            <a:headEnd len="sm" w="sm" type="none"/>
            <a:tailEnd len="sm" w="sm" type="none"/>
          </a:ln>
        </p:spPr>
      </p:pic>
      <p:sp>
        <p:nvSpPr>
          <p:cNvPr id="94" name="Google Shape;94;p18"/>
          <p:cNvSpPr txBox="1"/>
          <p:nvPr/>
        </p:nvSpPr>
        <p:spPr>
          <a:xfrm>
            <a:off x="5404600" y="0"/>
            <a:ext cx="3739500" cy="5143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500">
                <a:solidFill>
                  <a:srgbClr val="0E101A"/>
                </a:solidFill>
                <a:latin typeface="Times New Roman"/>
                <a:ea typeface="Times New Roman"/>
                <a:cs typeface="Times New Roman"/>
                <a:sym typeface="Times New Roman"/>
              </a:rPr>
              <a:t>Weekly Crime Patterns: Larceny and Burglary Insights</a:t>
            </a:r>
            <a:endParaRPr b="1" sz="15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5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500">
                <a:solidFill>
                  <a:srgbClr val="0E101A"/>
                </a:solidFill>
                <a:latin typeface="Times New Roman"/>
                <a:ea typeface="Times New Roman"/>
                <a:cs typeface="Times New Roman"/>
                <a:sym typeface="Times New Roman"/>
              </a:rPr>
              <a:t>Larceny notably peaks on Fridays and tapers during weekends, marking it as the predominant weekly crime. Conversely, burglary, revealing a slight weekend dip, suggests a strategic preference for weekday occurrences, potentially exploiting periods of homeowner absence.</a:t>
            </a:r>
            <a:endParaRPr sz="15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t/>
            </a:r>
            <a:endParaRPr sz="15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Clr>
                <a:schemeClr val="dk1"/>
              </a:buClr>
              <a:buSzPts val="1100"/>
              <a:buFont typeface="Arial"/>
              <a:buNone/>
            </a:pPr>
            <a:r>
              <a:rPr lang="en" sz="1500">
                <a:solidFill>
                  <a:srgbClr val="0E101A"/>
                </a:solidFill>
                <a:latin typeface="Times New Roman"/>
                <a:ea typeface="Times New Roman"/>
                <a:cs typeface="Times New Roman"/>
                <a:sym typeface="Times New Roman"/>
              </a:rPr>
              <a:t>This compact version succinctly conveys the primary observations and their potential implications, offering a brief yet comprehensive snapshot of the insights.</a:t>
            </a:r>
            <a:endParaRPr sz="1700">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19"/>
          <p:cNvPicPr preferRelativeResize="0"/>
          <p:nvPr/>
        </p:nvPicPr>
        <p:blipFill rotWithShape="1">
          <a:blip r:embed="rId3">
            <a:alphaModFix/>
          </a:blip>
          <a:srcRect b="24099" l="0" r="0" t="9802"/>
          <a:stretch/>
        </p:blipFill>
        <p:spPr>
          <a:xfrm>
            <a:off x="0" y="0"/>
            <a:ext cx="9144003" cy="3185325"/>
          </a:xfrm>
          <a:prstGeom prst="rect">
            <a:avLst/>
          </a:prstGeom>
          <a:noFill/>
          <a:ln cap="flat" cmpd="sng" w="9525">
            <a:solidFill>
              <a:schemeClr val="dk2"/>
            </a:solidFill>
            <a:prstDash val="solid"/>
            <a:round/>
            <a:headEnd len="sm" w="sm" type="none"/>
            <a:tailEnd len="sm" w="sm" type="none"/>
          </a:ln>
        </p:spPr>
      </p:pic>
      <p:sp>
        <p:nvSpPr>
          <p:cNvPr id="100" name="Google Shape;100;p19"/>
          <p:cNvSpPr txBox="1"/>
          <p:nvPr/>
        </p:nvSpPr>
        <p:spPr>
          <a:xfrm>
            <a:off x="0" y="3412675"/>
            <a:ext cx="9144000" cy="1462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Clr>
                <a:schemeClr val="dk1"/>
              </a:buClr>
              <a:buSzPts val="1100"/>
              <a:buFont typeface="Arial"/>
              <a:buNone/>
            </a:pPr>
            <a:r>
              <a:rPr b="1" lang="en" sz="1500">
                <a:solidFill>
                  <a:srgbClr val="0E101A"/>
                </a:solidFill>
                <a:latin typeface="Times New Roman"/>
                <a:ea typeface="Times New Roman"/>
                <a:cs typeface="Times New Roman"/>
                <a:sym typeface="Times New Roman"/>
              </a:rPr>
              <a:t>Yearly Crime Type Analysis</a:t>
            </a:r>
            <a:endParaRPr b="1" sz="1500">
              <a:solidFill>
                <a:srgbClr val="0E101A"/>
              </a:solidFill>
              <a:latin typeface="Times New Roman"/>
              <a:ea typeface="Times New Roman"/>
              <a:cs typeface="Times New Roman"/>
              <a:sym typeface="Times New Roman"/>
            </a:endParaRPr>
          </a:p>
          <a:p>
            <a:pPr indent="0" lvl="0" marL="0" rtl="0" algn="ctr">
              <a:lnSpc>
                <a:spcPct val="115000"/>
              </a:lnSpc>
              <a:spcBef>
                <a:spcPts val="0"/>
              </a:spcBef>
              <a:spcAft>
                <a:spcPts val="0"/>
              </a:spcAft>
              <a:buClr>
                <a:schemeClr val="dk1"/>
              </a:buClr>
              <a:buSzPts val="1100"/>
              <a:buFont typeface="Arial"/>
              <a:buNone/>
            </a:pPr>
            <a:r>
              <a:t/>
            </a:r>
            <a:endParaRPr b="1" sz="1500">
              <a:solidFill>
                <a:srgbClr val="0E101A"/>
              </a:solidFill>
              <a:latin typeface="Times New Roman"/>
              <a:ea typeface="Times New Roman"/>
              <a:cs typeface="Times New Roman"/>
              <a:sym typeface="Times New Roman"/>
            </a:endParaRPr>
          </a:p>
          <a:p>
            <a:pPr indent="-317500" lvl="0" marL="457200" rtl="0" algn="l">
              <a:lnSpc>
                <a:spcPct val="115000"/>
              </a:lnSpc>
              <a:spcBef>
                <a:spcPts val="0"/>
              </a:spcBef>
              <a:spcAft>
                <a:spcPts val="0"/>
              </a:spcAft>
              <a:buClr>
                <a:srgbClr val="0E101A"/>
              </a:buClr>
              <a:buSzPts val="1400"/>
              <a:buFont typeface="Times New Roman"/>
              <a:buChar char="●"/>
            </a:pPr>
            <a:r>
              <a:rPr lang="en" sz="1500">
                <a:solidFill>
                  <a:srgbClr val="0E101A"/>
                </a:solidFill>
                <a:latin typeface="Times New Roman"/>
                <a:ea typeface="Times New Roman"/>
                <a:cs typeface="Times New Roman"/>
                <a:sym typeface="Times New Roman"/>
              </a:rPr>
              <a:t>Notable fluctuations in crime types appear in the monthly and weekly patterns, highlighting discernible seasonal and weekly trends that shed light on the temporal dynamics of criminal activities</a:t>
            </a:r>
            <a:r>
              <a:rPr lang="en">
                <a:solidFill>
                  <a:srgbClr val="0E101A"/>
                </a:solidFill>
                <a:latin typeface="Times New Roman"/>
                <a:ea typeface="Times New Roman"/>
                <a:cs typeface="Times New Roman"/>
                <a:sym typeface="Times New Roman"/>
              </a:rPr>
              <a:t>.</a:t>
            </a:r>
            <a:endParaRPr>
              <a:solidFill>
                <a:srgbClr val="0E101A"/>
              </a:solidFill>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20"/>
          <p:cNvPicPr preferRelativeResize="0"/>
          <p:nvPr/>
        </p:nvPicPr>
        <p:blipFill rotWithShape="1">
          <a:blip r:embed="rId3">
            <a:alphaModFix/>
          </a:blip>
          <a:srcRect b="21691" l="0" r="0" t="13306"/>
          <a:stretch/>
        </p:blipFill>
        <p:spPr>
          <a:xfrm>
            <a:off x="0" y="0"/>
            <a:ext cx="7310551" cy="2741450"/>
          </a:xfrm>
          <a:prstGeom prst="rect">
            <a:avLst/>
          </a:prstGeom>
          <a:noFill/>
          <a:ln cap="flat" cmpd="sng" w="9525">
            <a:solidFill>
              <a:schemeClr val="dk2"/>
            </a:solidFill>
            <a:prstDash val="solid"/>
            <a:round/>
            <a:headEnd len="sm" w="sm" type="none"/>
            <a:tailEnd len="sm" w="sm" type="none"/>
          </a:ln>
        </p:spPr>
      </p:pic>
      <p:sp>
        <p:nvSpPr>
          <p:cNvPr id="106" name="Google Shape;106;p20"/>
          <p:cNvSpPr txBox="1"/>
          <p:nvPr/>
        </p:nvSpPr>
        <p:spPr>
          <a:xfrm>
            <a:off x="7310550" y="0"/>
            <a:ext cx="1833600" cy="386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solidFill>
                  <a:srgbClr val="0E101A"/>
                </a:solidFill>
                <a:latin typeface="Times New Roman"/>
                <a:ea typeface="Times New Roman"/>
                <a:cs typeface="Times New Roman"/>
                <a:sym typeface="Times New Roman"/>
              </a:rPr>
              <a:t>Monthly and Weekly Crime Type Analysis</a:t>
            </a:r>
            <a:endParaRPr b="1" sz="15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b="1" sz="1500">
              <a:solidFill>
                <a:srgbClr val="0E101A"/>
              </a:solidFill>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500">
                <a:solidFill>
                  <a:srgbClr val="0E101A"/>
                </a:solidFill>
                <a:latin typeface="Times New Roman"/>
                <a:ea typeface="Times New Roman"/>
                <a:cs typeface="Times New Roman"/>
                <a:sym typeface="Times New Roman"/>
              </a:rPr>
              <a:t>Notable fluctuations in crime types appear in the monthly and weekly patterns, highlighting discernible seasonal and weekly trends that shed light on the temporal dynamics of criminal activities.</a:t>
            </a:r>
            <a:endParaRPr sz="1500">
              <a:solidFill>
                <a:srgbClr val="0E101A"/>
              </a:solidFill>
              <a:latin typeface="Times New Roman"/>
              <a:ea typeface="Times New Roman"/>
              <a:cs typeface="Times New Roman"/>
              <a:sym typeface="Times New Roman"/>
            </a:endParaRPr>
          </a:p>
        </p:txBody>
      </p:sp>
      <p:pic>
        <p:nvPicPr>
          <p:cNvPr id="107" name="Google Shape;107;p20"/>
          <p:cNvPicPr preferRelativeResize="0"/>
          <p:nvPr/>
        </p:nvPicPr>
        <p:blipFill rotWithShape="1">
          <a:blip r:embed="rId4">
            <a:alphaModFix/>
          </a:blip>
          <a:srcRect b="17358" l="0" r="0" t="16538"/>
          <a:stretch/>
        </p:blipFill>
        <p:spPr>
          <a:xfrm>
            <a:off x="0" y="2741450"/>
            <a:ext cx="7310551" cy="2402051"/>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